
<file path=[Content_Types].xml><?xml version="1.0" encoding="utf-8"?>
<Types xmlns="http://schemas.openxmlformats.org/package/2006/content-types">
  <Default Extension="bin" ContentType="image/unknown"/>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87" r:id="rId3"/>
    <p:sldId id="288" r:id="rId4"/>
    <p:sldId id="289" r:id="rId5"/>
    <p:sldId id="279" r:id="rId6"/>
    <p:sldId id="269" r:id="rId7"/>
    <p:sldId id="260" r:id="rId8"/>
    <p:sldId id="286" r:id="rId9"/>
    <p:sldId id="283" r:id="rId10"/>
    <p:sldId id="276" r:id="rId11"/>
    <p:sldId id="270"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4F5E84-9902-4C7A-8004-BD5D7D3B49ED}">
          <p14:sldIdLst>
            <p14:sldId id="256"/>
          </p14:sldIdLst>
        </p14:section>
        <p14:section name="Section 1" id="{08CE4327-ABAB-4BF6-8775-2ABC128432DA}">
          <p14:sldIdLst>
            <p14:sldId id="287"/>
            <p14:sldId id="288"/>
            <p14:sldId id="289"/>
          </p14:sldIdLst>
        </p14:section>
        <p14:section name="Section 2" id="{64AC5713-9303-44E3-B704-CFE3E27A3D25}">
          <p14:sldIdLst>
            <p14:sldId id="279"/>
          </p14:sldIdLst>
        </p14:section>
        <p14:section name="Section 4" id="{6C684FF8-6387-4CBA-B878-876BC8CBBF4F}">
          <p14:sldIdLst>
            <p14:sldId id="269"/>
            <p14:sldId id="260"/>
            <p14:sldId id="286"/>
          </p14:sldIdLst>
        </p14:section>
        <p14:section name="Section 5" id="{39AF3BBB-A098-445D-9514-A940C97F3CF6}">
          <p14:sldIdLst>
            <p14:sldId id="283"/>
            <p14:sldId id="276"/>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8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45" autoAdjust="0"/>
    <p:restoredTop sz="69660" autoAdjust="0"/>
  </p:normalViewPr>
  <p:slideViewPr>
    <p:cSldViewPr snapToGrid="0" snapToObjects="1">
      <p:cViewPr varScale="1">
        <p:scale>
          <a:sx n="57" d="100"/>
          <a:sy n="57" d="100"/>
        </p:scale>
        <p:origin x="18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5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9E1FF"/>
                </a:solidFill>
                <a:latin typeface="Arimo" pitchFamily="34" charset="0"/>
                <a:ea typeface="Arimo" pitchFamily="34" charset="-122"/>
                <a:cs typeface="Arimo" pitchFamily="34" charset="-120"/>
              </a:rPr>
              <a:t>Program and project management are essential for the successful delivery of complex initiatives. This introductory section provides an overview of the key roles, responsibilities, and collaborative nature of effective program and project management.</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en-US" sz="1200" dirty="0"/>
              <a:t>Summary:- </a:t>
            </a:r>
            <a:br>
              <a:rPr lang="en-US" altLang="en-US" sz="1200" dirty="0"/>
            </a:br>
            <a:endParaRPr lang="en-US" alt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200" dirty="0"/>
              <a:t>Project management and the PMO must identify/monitor the critical success factors of an ERP implementation.</a:t>
            </a:r>
            <a:br>
              <a:rPr lang="en-US" altLang="en-US" sz="1200" dirty="0"/>
            </a:br>
            <a:endParaRPr lang="en-US" altLang="en-US" sz="1200" dirty="0"/>
          </a:p>
          <a:p>
            <a:pPr marL="171450" indent="-171450">
              <a:buFont typeface="Arial" panose="020B0604020202020204" pitchFamily="34" charset="0"/>
              <a:buChar char="•"/>
            </a:pPr>
            <a:r>
              <a:rPr lang="en-US" altLang="en-US" sz="1200" dirty="0"/>
              <a:t>The PMO must address daily project priorities, and also focus on the business goals and to communicate them continually to the teams.</a:t>
            </a:r>
            <a:br>
              <a:rPr lang="en-US" altLang="en-US" sz="1200" dirty="0"/>
            </a:br>
            <a:endParaRPr lang="en-US" altLang="en-US" sz="1200" dirty="0"/>
          </a:p>
          <a:p>
            <a:pPr marL="171450" indent="-171450">
              <a:buFont typeface="Arial" panose="020B0604020202020204" pitchFamily="34" charset="0"/>
              <a:buChar char="•"/>
            </a:pPr>
            <a:r>
              <a:rPr lang="en-US" altLang="en-US" sz="1200" dirty="0"/>
              <a:t>Scope creep happens when changes are requested that are not in the initially defined project scope.</a:t>
            </a:r>
            <a:br>
              <a:rPr lang="en-US" altLang="en-US" sz="1200" dirty="0"/>
            </a:br>
            <a:endParaRPr lang="en-US" altLang="en-US" sz="1200" dirty="0"/>
          </a:p>
          <a:p>
            <a:pPr marL="171450" indent="-171450">
              <a:buFont typeface="Arial" panose="020B0604020202020204" pitchFamily="34" charset="0"/>
              <a:buChar char="•"/>
            </a:pPr>
            <a:r>
              <a:rPr lang="en-US" altLang="en-US" sz="1200" dirty="0"/>
              <a:t>Project leadership and the skills, knowledge and abilities of program and project managers are important ingredient to the success of an ERP implementation.</a:t>
            </a:r>
            <a:br>
              <a:rPr lang="en-US" altLang="en-US" sz="1200" dirty="0"/>
            </a:br>
            <a:endParaRPr lang="en-US" altLang="en-US" sz="1200" dirty="0"/>
          </a:p>
          <a:p>
            <a:pPr marL="171450" indent="-171450">
              <a:buFont typeface="Arial" panose="020B0604020202020204" pitchFamily="34" charset="0"/>
              <a:buChar char="•"/>
            </a:pPr>
            <a:r>
              <a:rPr lang="en-US" altLang="en-US" sz="1200" dirty="0"/>
              <a:t>Project and program managers should work together closely during an implementation.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2400" b="1" dirty="0">
                <a:solidFill>
                  <a:schemeClr val="bg1"/>
                </a:solidFill>
              </a:rPr>
              <a:t>Subject Matter Experts (SMEs) </a:t>
            </a:r>
          </a:p>
          <a:p>
            <a:pPr marL="800100" lvl="1" indent="-342900">
              <a:buFont typeface="Arial" panose="020B0604020202020204" pitchFamily="34" charset="0"/>
              <a:buChar char="•"/>
            </a:pPr>
            <a:r>
              <a:rPr lang="en-US" altLang="en-US" sz="2000" dirty="0">
                <a:solidFill>
                  <a:schemeClr val="bg1"/>
                </a:solidFill>
                <a:ea typeface="ＭＳ Ｐゴシック" panose="020B0600070205080204" pitchFamily="34" charset="-128"/>
              </a:rPr>
              <a:t>Facilitating Communication: SMEs facilitate communication between the project team and the organization by acting as a bridge.</a:t>
            </a:r>
          </a:p>
          <a:p>
            <a:pPr marL="800100" lvl="1" indent="-342900">
              <a:buFont typeface="Arial" panose="020B0604020202020204" pitchFamily="34" charset="0"/>
              <a:buChar char="•"/>
            </a:pPr>
            <a:r>
              <a:rPr lang="en-US" altLang="en-US" sz="2000" dirty="0">
                <a:solidFill>
                  <a:schemeClr val="bg1"/>
                </a:solidFill>
                <a:ea typeface="ＭＳ Ｐゴシック" panose="020B0600070205080204" pitchFamily="34" charset="-128"/>
              </a:rPr>
              <a:t>Prioritizing Functional Requirements: They prioritize functional requirements based on their expertise in specific business processes.</a:t>
            </a:r>
          </a:p>
          <a:p>
            <a:pPr marL="800100" lvl="1" indent="-342900">
              <a:buFont typeface="Arial" panose="020B0604020202020204" pitchFamily="34" charset="0"/>
              <a:buChar char="•"/>
            </a:pPr>
            <a:r>
              <a:rPr lang="en-US" altLang="en-US" sz="2000" dirty="0">
                <a:solidFill>
                  <a:schemeClr val="bg1"/>
                </a:solidFill>
                <a:ea typeface="ＭＳ Ｐゴシック" panose="020B0600070205080204" pitchFamily="34" charset="-128"/>
              </a:rPr>
              <a:t>Providing Leadership and Expertise: SMEs provide leadership and expertise in their respective areas, guiding the team through the implementation process.</a:t>
            </a:r>
          </a:p>
          <a:p>
            <a:pPr eaLnBrk="1" hangingPunct="1"/>
            <a:endParaRPr lang="en-US" altLang="en-US" sz="2400" b="1" dirty="0">
              <a:solidFill>
                <a:schemeClr val="bg1"/>
              </a:solidFill>
            </a:endParaRPr>
          </a:p>
          <a:p>
            <a:pPr eaLnBrk="1" hangingPunct="1"/>
            <a:r>
              <a:rPr lang="en-US" altLang="en-US" sz="2400" b="1" dirty="0">
                <a:solidFill>
                  <a:schemeClr val="bg1"/>
                </a:solidFill>
              </a:rPr>
              <a:t>Module Experts</a:t>
            </a:r>
          </a:p>
          <a:p>
            <a:pPr marL="800100" lvl="1" indent="-342900">
              <a:buFont typeface="Arial" panose="020B0604020202020204" pitchFamily="34" charset="0"/>
              <a:buChar char="•"/>
            </a:pPr>
            <a:r>
              <a:rPr lang="en-US" altLang="en-US" sz="2000" dirty="0">
                <a:solidFill>
                  <a:schemeClr val="bg1"/>
                </a:solidFill>
                <a:ea typeface="ＭＳ Ｐゴシック" panose="020B0600070205080204" pitchFamily="34" charset="-128"/>
              </a:rPr>
              <a:t>Analyzing and Implementing Solutions: Module Experts analyze requirements and translate them into solutions within the ERP system.</a:t>
            </a:r>
          </a:p>
          <a:p>
            <a:pPr marL="800100" lvl="1" indent="-342900">
              <a:buFont typeface="Arial" panose="020B0604020202020204" pitchFamily="34" charset="0"/>
              <a:buChar char="•"/>
            </a:pPr>
            <a:r>
              <a:rPr lang="en-US" altLang="en-US" sz="2000" dirty="0">
                <a:solidFill>
                  <a:schemeClr val="bg1"/>
                </a:solidFill>
                <a:ea typeface="ＭＳ Ｐゴシック" panose="020B0600070205080204" pitchFamily="34" charset="-128"/>
              </a:rPr>
              <a:t>Expertise in Business Processes: They provide expertise in business process design, configuration, testing, training, and implementation.</a:t>
            </a:r>
          </a:p>
          <a:p>
            <a:pPr marL="800100" lvl="1" indent="-342900">
              <a:buFont typeface="Arial" panose="020B0604020202020204" pitchFamily="34" charset="0"/>
              <a:buChar char="•"/>
            </a:pPr>
            <a:r>
              <a:rPr lang="en-US" altLang="en-US" sz="2000" dirty="0">
                <a:solidFill>
                  <a:schemeClr val="bg1"/>
                </a:solidFill>
                <a:ea typeface="ＭＳ Ｐゴシック" panose="020B0600070205080204" pitchFamily="34" charset="-128"/>
              </a:rPr>
              <a:t>Ensuring ERP Functionality: Module Experts ensure that the ERP functions as intended by applying their knowledge and skills to configure and test the system.</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JO" dirty="0"/>
              <a:t>عوامل النجاح الحاسمة</a:t>
            </a:r>
          </a:p>
          <a:p>
            <a:endParaRPr lang="ar-JO" dirty="0"/>
          </a:p>
          <a:p>
            <a:r>
              <a:rPr lang="ar-JO" dirty="0"/>
              <a:t>عملية إتخاذ القرار</a:t>
            </a:r>
          </a:p>
          <a:p>
            <a:r>
              <a:rPr lang="ar-JO" dirty="0"/>
              <a:t>إن عملية صنع القرار المحددة جيدًا ستقلل من عدد من المشكلات المتعلقة بالنطاق والكفاءة والإنتاجية طوال دورة تنفيذ المشروع.</a:t>
            </a:r>
          </a:p>
          <a:p>
            <a:endParaRPr lang="ar-JO" dirty="0"/>
          </a:p>
          <a:p>
            <a:r>
              <a:rPr lang="ar-JO" dirty="0"/>
              <a:t>نطاق المشروع</a:t>
            </a:r>
          </a:p>
          <a:p>
            <a:r>
              <a:rPr lang="ar-JO" dirty="0"/>
              <a:t>يحدد النطاق ما يجب أن يقدمه المشروع، ويعني النطاق المتغير أن المشروع سيواجه صعوبة في تحقيق أهداف المشروع.</a:t>
            </a:r>
          </a:p>
          <a:p>
            <a:endParaRPr lang="ar-JO" dirty="0"/>
          </a:p>
          <a:p>
            <a:r>
              <a:rPr lang="ar-JO" dirty="0"/>
              <a:t>العمل بروح الفريق الواحد</a:t>
            </a:r>
          </a:p>
          <a:p>
            <a:r>
              <a:rPr lang="ar-JO" dirty="0"/>
              <a:t>يتم تجميع فرق المشروع من خلال الجمع بين الموظفين من المنظمة الحالية والموظفين الجدد والمستشارين الخارجيين المحتملين، وهم بحاجة إلى العمل معً لتحقيق هدف مشترك.</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JO" dirty="0"/>
          </a:p>
          <a:p>
            <a:r>
              <a:rPr lang="ar-JO" dirty="0"/>
              <a:t>إدارة التغيير</a:t>
            </a:r>
          </a:p>
          <a:p>
            <a:r>
              <a:rPr lang="ar-JO" dirty="0"/>
              <a:t>الأمر متروك لمدير المشروع لإيصال أهمية المشروع وأهميته للمؤسسة بأكملها، من أعلى إلى أسفل، من خلال التواصل والتدريب الفعال.</a:t>
            </a:r>
          </a:p>
          <a:p>
            <a:endParaRPr lang="ar-JO" dirty="0"/>
          </a:p>
          <a:p>
            <a:r>
              <a:rPr lang="ar-JO" dirty="0"/>
              <a:t>فريق التنفيذ والفريق التنفيذي</a:t>
            </a:r>
          </a:p>
          <a:p>
            <a:r>
              <a:rPr lang="ar-JO" dirty="0"/>
              <a:t>يعد مدير البرنامج ومدير المشروع أمرًا بالغ الأهمية لنجاح تنفيذ نظام تخطيط موارد المؤسسات (</a:t>
            </a:r>
            <a:r>
              <a:rPr lang="en-US" dirty="0"/>
              <a:t>ERP). </a:t>
            </a:r>
            <a:r>
              <a:rPr lang="ar-JO" dirty="0"/>
              <a:t>هناك ثلاثة خيارات لاختيار فريق التنفيذ: منظمة تكنولوجيا المعلومات الداخلية، والمنظمات الاستشارية، وموردي برامج الحزمة. يعد دعم الإدارة التنفيذية والتزامها طوال المشروع أمرًا ضروريًا.</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951271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spcAft>
                <a:spcPts val="1800"/>
              </a:spcAft>
              <a:buFont typeface="Arial" panose="020B0604020202020204" pitchFamily="34" charset="0"/>
              <a:buChar char="•"/>
            </a:pPr>
            <a:endParaRPr lang="en-US" altLang="en-US" sz="1200"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131933"/>
            <a:ext cx="7477601" cy="1916430"/>
          </a:xfrm>
          <a:prstGeom prst="rect">
            <a:avLst/>
          </a:prstGeom>
          <a:noFill/>
          <a:ln/>
        </p:spPr>
        <p:txBody>
          <a:bodyPr wrap="square" rtlCol="0" anchor="t"/>
          <a:lstStyle/>
          <a:p>
            <a:pPr marL="0" indent="0">
              <a:lnSpc>
                <a:spcPts val="7545"/>
              </a:lnSpc>
              <a:buNone/>
            </a:pPr>
            <a:r>
              <a:rPr lang="en-US" sz="6036" b="1" kern="0" spc="-181" dirty="0">
                <a:solidFill>
                  <a:srgbClr val="A680FF"/>
                </a:solidFill>
                <a:latin typeface="p22-mackinac-pro" pitchFamily="34" charset="0"/>
                <a:ea typeface="p22-mackinac-pro" pitchFamily="34" charset="-122"/>
                <a:cs typeface="p22-mackinac-pro" pitchFamily="34" charset="-120"/>
              </a:rPr>
              <a:t>Program and Project Management</a:t>
            </a:r>
            <a:endParaRPr lang="en-US" sz="603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US" dirty="0"/>
          </a:p>
        </p:txBody>
      </p:sp>
      <p:sp>
        <p:nvSpPr>
          <p:cNvPr id="31" name="TextBox 30">
            <a:extLst>
              <a:ext uri="{FF2B5EF4-FFF2-40B4-BE49-F238E27FC236}">
                <a16:creationId xmlns:a16="http://schemas.microsoft.com/office/drawing/2014/main" id="{0C644FB0-1B83-326D-001B-EBFBCF531410}"/>
              </a:ext>
            </a:extLst>
          </p:cNvPr>
          <p:cNvSpPr txBox="1"/>
          <p:nvPr/>
        </p:nvSpPr>
        <p:spPr>
          <a:xfrm>
            <a:off x="1626725" y="661851"/>
            <a:ext cx="11376950" cy="1089529"/>
          </a:xfrm>
          <a:prstGeom prst="rect">
            <a:avLst/>
          </a:prstGeom>
          <a:noFill/>
        </p:spPr>
        <p:txBody>
          <a:bodyPr wrap="square">
            <a:spAutoFit/>
          </a:bodyPr>
          <a:lstStyle/>
          <a:p>
            <a:r>
              <a:rPr lang="en-US" sz="6480" b="1" dirty="0">
                <a:solidFill>
                  <a:srgbClr val="A680FF"/>
                </a:solidFill>
              </a:rPr>
              <a:t>Implications for Management</a:t>
            </a:r>
          </a:p>
        </p:txBody>
      </p:sp>
      <p:sp>
        <p:nvSpPr>
          <p:cNvPr id="5" name="TextBox 4">
            <a:extLst>
              <a:ext uri="{FF2B5EF4-FFF2-40B4-BE49-F238E27FC236}">
                <a16:creationId xmlns:a16="http://schemas.microsoft.com/office/drawing/2014/main" id="{8CAA73A4-DA77-0F55-25B0-96D1D1E8E3E6}"/>
              </a:ext>
            </a:extLst>
          </p:cNvPr>
          <p:cNvSpPr txBox="1"/>
          <p:nvPr/>
        </p:nvSpPr>
        <p:spPr>
          <a:xfrm>
            <a:off x="1626725" y="2736616"/>
            <a:ext cx="10791385" cy="3508653"/>
          </a:xfrm>
          <a:prstGeom prst="rect">
            <a:avLst/>
          </a:prstGeom>
          <a:noFill/>
        </p:spPr>
        <p:txBody>
          <a:bodyPr wrap="square">
            <a:spAutoFit/>
          </a:bodyPr>
          <a:lstStyle/>
          <a:p>
            <a:pPr marL="171450" indent="-171450" eaLnBrk="1" hangingPunct="1">
              <a:spcAft>
                <a:spcPts val="1800"/>
              </a:spcAft>
              <a:buFont typeface="Arial" panose="020B0604020202020204" pitchFamily="34" charset="0"/>
              <a:buChar char="•"/>
            </a:pPr>
            <a:r>
              <a:rPr lang="en-US" altLang="en-US" sz="2400" dirty="0">
                <a:solidFill>
                  <a:schemeClr val="bg1"/>
                </a:solidFill>
              </a:rPr>
              <a:t>The success or failure of a project often rests with the skills and abilities of the PMO, project staff continuity, and a well-defined communications process.</a:t>
            </a:r>
            <a:br>
              <a:rPr lang="en-US" altLang="en-US" sz="2400" dirty="0">
                <a:solidFill>
                  <a:schemeClr val="bg1"/>
                </a:solidFill>
              </a:rPr>
            </a:br>
            <a:endParaRPr lang="en-US" altLang="en-US" sz="2400" dirty="0">
              <a:solidFill>
                <a:schemeClr val="bg1"/>
              </a:solidFill>
            </a:endParaRPr>
          </a:p>
          <a:p>
            <a:pPr marL="171450" indent="-171450" eaLnBrk="1" hangingPunct="1">
              <a:spcAft>
                <a:spcPts val="1800"/>
              </a:spcAft>
              <a:buFont typeface="Arial" panose="020B0604020202020204" pitchFamily="34" charset="0"/>
              <a:buChar char="•"/>
            </a:pPr>
            <a:r>
              <a:rPr lang="en-US" altLang="en-US" sz="2400" dirty="0">
                <a:solidFill>
                  <a:schemeClr val="bg1"/>
                </a:solidFill>
              </a:rPr>
              <a:t>The PMO must monitor a number of activities and issues throughout the length of the implementation.</a:t>
            </a:r>
            <a:br>
              <a:rPr lang="en-US" altLang="en-US" sz="2400" dirty="0">
                <a:solidFill>
                  <a:schemeClr val="bg1"/>
                </a:solidFill>
              </a:rPr>
            </a:br>
            <a:endParaRPr lang="en-US" altLang="en-US" sz="2400" dirty="0">
              <a:solidFill>
                <a:schemeClr val="bg1"/>
              </a:solidFill>
            </a:endParaRPr>
          </a:p>
          <a:p>
            <a:pPr marL="171450" indent="-171450" eaLnBrk="1" hangingPunct="1">
              <a:spcAft>
                <a:spcPts val="1800"/>
              </a:spcAft>
              <a:buFont typeface="Arial" panose="020B0604020202020204" pitchFamily="34" charset="0"/>
              <a:buChar char="•"/>
            </a:pPr>
            <a:r>
              <a:rPr lang="en-US" altLang="en-US" sz="2400" dirty="0">
                <a:solidFill>
                  <a:schemeClr val="bg1"/>
                </a:solidFill>
              </a:rPr>
              <a:t>The PMO needs to be sure that management is always informed and up to date on the project status.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sz="2160"/>
          </a:p>
        </p:txBody>
      </p:sp>
      <p:sp>
        <p:nvSpPr>
          <p:cNvPr id="3" name="Shape 1"/>
          <p:cNvSpPr/>
          <p:nvPr/>
        </p:nvSpPr>
        <p:spPr>
          <a:xfrm>
            <a:off x="0" y="0"/>
            <a:ext cx="14630400" cy="8229600"/>
          </a:xfrm>
          <a:prstGeom prst="rect">
            <a:avLst/>
          </a:prstGeom>
          <a:solidFill>
            <a:srgbClr val="0C0A33"/>
          </a:solidFill>
          <a:ln/>
        </p:spPr>
        <p:txBody>
          <a:bodyPr/>
          <a:lstStyle/>
          <a:p>
            <a:endParaRPr lang="en-US" sz="2160"/>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200" y="1312228"/>
            <a:ext cx="5554980" cy="694373"/>
          </a:xfrm>
          <a:prstGeom prst="rect">
            <a:avLst/>
          </a:prstGeom>
          <a:noFill/>
          <a:ln/>
        </p:spPr>
        <p:txBody>
          <a:bodyPr wrap="none" rtlCol="0" anchor="t"/>
          <a:lstStyle/>
          <a:p>
            <a:pPr>
              <a:lnSpc>
                <a:spcPts val="5467"/>
              </a:lnSpc>
            </a:pPr>
            <a:r>
              <a:rPr lang="en-US" sz="4374" b="1" dirty="0">
                <a:solidFill>
                  <a:srgbClr val="A680FF"/>
                </a:solidFill>
                <a:latin typeface="Syne" pitchFamily="34" charset="0"/>
                <a:ea typeface="Syne" pitchFamily="34" charset="-122"/>
                <a:cs typeface="Syne" pitchFamily="34" charset="-120"/>
              </a:rPr>
              <a:t>Questions</a:t>
            </a:r>
            <a:endParaRPr lang="en-US" sz="4374" dirty="0">
              <a:solidFill>
                <a:srgbClr val="A680FF"/>
              </a:solidFill>
            </a:endParaRPr>
          </a:p>
        </p:txBody>
      </p:sp>
      <p:sp>
        <p:nvSpPr>
          <p:cNvPr id="6" name="Text 3"/>
          <p:cNvSpPr/>
          <p:nvPr/>
        </p:nvSpPr>
        <p:spPr>
          <a:xfrm>
            <a:off x="833200" y="2265592"/>
            <a:ext cx="7860424" cy="2688545"/>
          </a:xfrm>
          <a:prstGeom prst="rect">
            <a:avLst/>
          </a:prstGeom>
          <a:noFill/>
          <a:ln/>
        </p:spPr>
        <p:txBody>
          <a:bodyPr wrap="square" rtlCol="0" anchor="t"/>
          <a:lstStyle/>
          <a:p>
            <a:pPr marL="533400" indent="-533400" eaLnBrk="1" hangingPunct="1">
              <a:spcAft>
                <a:spcPts val="1200"/>
              </a:spcAft>
              <a:buFontTx/>
              <a:buAutoNum type="arabicPeriod"/>
            </a:pPr>
            <a:r>
              <a:rPr lang="en-US" altLang="en-US" sz="2400" dirty="0">
                <a:solidFill>
                  <a:schemeClr val="bg1"/>
                </a:solidFill>
              </a:rPr>
              <a:t>What is the role of a project manager and program manager?</a:t>
            </a:r>
          </a:p>
          <a:p>
            <a:pPr marL="533400" indent="-533400" eaLnBrk="1" hangingPunct="1">
              <a:spcAft>
                <a:spcPts val="1200"/>
              </a:spcAft>
              <a:buFontTx/>
              <a:buAutoNum type="arabicPeriod"/>
            </a:pPr>
            <a:r>
              <a:rPr lang="en-US" altLang="en-US" sz="2400" dirty="0">
                <a:solidFill>
                  <a:schemeClr val="bg1"/>
                </a:solidFill>
              </a:rPr>
              <a:t>What are the skills, knowledge, and abilities required to be a project manager?</a:t>
            </a:r>
          </a:p>
          <a:p>
            <a:pPr marL="533400" indent="-533400" eaLnBrk="1" hangingPunct="1">
              <a:spcAft>
                <a:spcPts val="1200"/>
              </a:spcAft>
              <a:buFontTx/>
              <a:buAutoNum type="arabicPeriod"/>
            </a:pPr>
            <a:r>
              <a:rPr lang="en-US" altLang="en-US" sz="2400" dirty="0">
                <a:solidFill>
                  <a:schemeClr val="bg1"/>
                </a:solidFill>
              </a:rPr>
              <a:t>Name five critical success factors and why they are important to the success of a project.</a:t>
            </a:r>
          </a:p>
          <a:p>
            <a:pPr marL="533400" indent="-533400" eaLnBrk="1" hangingPunct="1">
              <a:spcAft>
                <a:spcPts val="1200"/>
              </a:spcAft>
              <a:buFontTx/>
              <a:buAutoNum type="arabicPeriod"/>
            </a:pPr>
            <a:r>
              <a:rPr lang="en-US" altLang="en-US" sz="2400" dirty="0">
                <a:solidFill>
                  <a:schemeClr val="bg1"/>
                </a:solidFill>
              </a:rPr>
              <a:t>What role can the company executives play in an implementation?</a:t>
            </a:r>
          </a:p>
          <a:p>
            <a:pPr marL="533400" indent="-533400" eaLnBrk="1" hangingPunct="1">
              <a:spcAft>
                <a:spcPts val="1200"/>
              </a:spcAft>
              <a:buFontTx/>
              <a:buAutoNum type="arabicPeriod"/>
            </a:pPr>
            <a:r>
              <a:rPr lang="en-US" altLang="en-US" sz="2400" dirty="0">
                <a:solidFill>
                  <a:schemeClr val="bg1"/>
                </a:solidFill>
              </a:rPr>
              <a:t>What is “scope creep” and why is it important to manage during an ERP implementation?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0" descr="preencoded.png">
            <a:extLst>
              <a:ext uri="{FF2B5EF4-FFF2-40B4-BE49-F238E27FC236}">
                <a16:creationId xmlns:a16="http://schemas.microsoft.com/office/drawing/2014/main" id="{63CEE4F3-3276-0A31-1F7D-3AD1860F5EB1}"/>
              </a:ext>
            </a:extLst>
          </p:cNvPr>
          <p:cNvPicPr>
            <a:picLocks noChangeAspect="1"/>
          </p:cNvPicPr>
          <p:nvPr/>
        </p:nvPicPr>
        <p:blipFill>
          <a:blip r:embed="rId3"/>
          <a:stretch>
            <a:fillRect/>
          </a:stretch>
        </p:blipFill>
        <p:spPr>
          <a:xfrm>
            <a:off x="0" y="0"/>
            <a:ext cx="14630400" cy="8229600"/>
          </a:xfrm>
          <a:prstGeom prst="rect">
            <a:avLst/>
          </a:prstGeom>
        </p:spPr>
      </p:pic>
      <p:sp>
        <p:nvSpPr>
          <p:cNvPr id="10" name="Shape 0">
            <a:extLst>
              <a:ext uri="{FF2B5EF4-FFF2-40B4-BE49-F238E27FC236}">
                <a16:creationId xmlns:a16="http://schemas.microsoft.com/office/drawing/2014/main" id="{8A6BE6AC-4340-A738-6FA7-2305291AABFF}"/>
              </a:ext>
            </a:extLst>
          </p:cNvPr>
          <p:cNvSpPr/>
          <p:nvPr/>
        </p:nvSpPr>
        <p:spPr>
          <a:xfrm>
            <a:off x="0" y="0"/>
            <a:ext cx="14630400" cy="8229600"/>
          </a:xfrm>
          <a:prstGeom prst="rect">
            <a:avLst/>
          </a:prstGeom>
          <a:solidFill>
            <a:srgbClr val="0C0524">
              <a:alpha val="75000"/>
            </a:srgbClr>
          </a:solidFill>
          <a:ln/>
        </p:spPr>
        <p:txBody>
          <a:bodyPr/>
          <a:lstStyle/>
          <a:p>
            <a:endParaRPr lang="en-US"/>
          </a:p>
        </p:txBody>
      </p:sp>
      <p:sp>
        <p:nvSpPr>
          <p:cNvPr id="4" name="Text 2"/>
          <p:cNvSpPr/>
          <p:nvPr/>
        </p:nvSpPr>
        <p:spPr>
          <a:xfrm>
            <a:off x="859808" y="1022960"/>
            <a:ext cx="10001589" cy="694373"/>
          </a:xfrm>
          <a:prstGeom prst="rect">
            <a:avLst/>
          </a:prstGeom>
          <a:noFill/>
          <a:ln/>
        </p:spPr>
        <p:txBody>
          <a:bodyPr wrap="none" rtlCol="0" anchor="t"/>
          <a:lstStyle/>
          <a:p>
            <a:pPr>
              <a:lnSpc>
                <a:spcPts val="5467"/>
              </a:lnSpc>
            </a:pPr>
            <a:r>
              <a:rPr lang="en-US" sz="4374" b="1" dirty="0">
                <a:solidFill>
                  <a:srgbClr val="A680FF"/>
                </a:solidFill>
                <a:latin typeface="Syne" pitchFamily="34" charset="0"/>
                <a:ea typeface="Syne" pitchFamily="34" charset="-122"/>
              </a:rPr>
              <a:t>Program Management vs Project Management</a:t>
            </a:r>
          </a:p>
          <a:p>
            <a:pPr>
              <a:lnSpc>
                <a:spcPts val="5467"/>
              </a:lnSpc>
            </a:pPr>
            <a:r>
              <a:rPr lang="en-US" sz="4374" b="1" dirty="0">
                <a:solidFill>
                  <a:srgbClr val="A680FF"/>
                </a:solidFill>
                <a:latin typeface="Syne" pitchFamily="34" charset="0"/>
                <a:ea typeface="Syne" pitchFamily="34" charset="-122"/>
              </a:rPr>
              <a:t> </a:t>
            </a:r>
            <a:endParaRPr lang="en-US" sz="4374" dirty="0">
              <a:solidFill>
                <a:srgbClr val="A680FF"/>
              </a:solidFill>
            </a:endParaRPr>
          </a:p>
        </p:txBody>
      </p:sp>
      <p:sp>
        <p:nvSpPr>
          <p:cNvPr id="5" name="Text 3"/>
          <p:cNvSpPr/>
          <p:nvPr/>
        </p:nvSpPr>
        <p:spPr>
          <a:xfrm>
            <a:off x="859808" y="2584927"/>
            <a:ext cx="8954751" cy="4621713"/>
          </a:xfrm>
          <a:prstGeom prst="rect">
            <a:avLst/>
          </a:prstGeom>
          <a:noFill/>
          <a:ln/>
        </p:spPr>
        <p:txBody>
          <a:bodyPr wrap="square" rtlCol="0" anchor="t"/>
          <a:lstStyle/>
          <a:p>
            <a:pPr>
              <a:spcAft>
                <a:spcPts val="1800"/>
              </a:spcAft>
            </a:pPr>
            <a:r>
              <a:rPr lang="en-US" altLang="en-US" sz="2800" dirty="0">
                <a:solidFill>
                  <a:schemeClr val="bg1"/>
                </a:solidFill>
              </a:rPr>
              <a:t>Program Management:</a:t>
            </a:r>
          </a:p>
          <a:p>
            <a:pPr marL="342900" indent="-342900">
              <a:spcAft>
                <a:spcPts val="1800"/>
              </a:spcAft>
              <a:buFont typeface="Arial" panose="020B0604020202020204" pitchFamily="34" charset="0"/>
              <a:buChar char="•"/>
            </a:pPr>
            <a:r>
              <a:rPr lang="en-US" altLang="en-US" dirty="0">
                <a:solidFill>
                  <a:schemeClr val="bg1"/>
                </a:solidFill>
              </a:rPr>
              <a:t>Strategic Focus: Program management is strategically focused, ensuring that projects align with overall business objectives. Program managers oversee the alignment of project goals with business strategies, identify synergies between projects, and allocate resources efficiently to maximize impact. They monitor external factors, adapting the program's direction as needed for long-term relevance and competitiveness. </a:t>
            </a:r>
          </a:p>
          <a:p>
            <a:pPr>
              <a:spcAft>
                <a:spcPts val="1800"/>
              </a:spcAft>
            </a:pPr>
            <a:r>
              <a:rPr lang="en-US" sz="2800" dirty="0">
                <a:solidFill>
                  <a:srgbClr val="ECECEC"/>
                </a:solidFill>
              </a:rPr>
              <a:t>Project Management:</a:t>
            </a:r>
            <a:endParaRPr lang="en-US" sz="2000" dirty="0">
              <a:solidFill>
                <a:srgbClr val="ECECEC"/>
              </a:solidFill>
            </a:endParaRPr>
          </a:p>
          <a:p>
            <a:pPr marL="342900" indent="-342900">
              <a:buFont typeface="Arial" panose="020B0604020202020204" pitchFamily="34" charset="0"/>
              <a:buChar char="•"/>
            </a:pPr>
            <a:r>
              <a:rPr lang="en-US" dirty="0">
                <a:solidFill>
                  <a:srgbClr val="ECECEC"/>
                </a:solidFill>
              </a:rPr>
              <a:t>Tactical Focus: Project management is tactically focused on planning and executing specific project objectives. Project managers develop detailed project plans, allocate resources, manage risks, and coordinate team efforts to achieve project deliverables within scope, schedule, and budget constraints. Their primary focus is on the detailed implementation of the project's goals.</a:t>
            </a:r>
            <a:br>
              <a:rPr lang="en-US" sz="2000" dirty="0">
                <a:solidFill>
                  <a:srgbClr val="ECECEC"/>
                </a:solidFill>
                <a:latin typeface="Söhne"/>
              </a:rPr>
            </a:br>
            <a:endParaRPr lang="en-US" altLang="en-US" sz="2000" dirty="0">
              <a:solidFill>
                <a:schemeClr val="bg1"/>
              </a:solidFill>
            </a:endParaRPr>
          </a:p>
          <a:p>
            <a:pPr>
              <a:spcAft>
                <a:spcPts val="1800"/>
              </a:spcAft>
            </a:pPr>
            <a:endParaRPr lang="en-US" altLang="en-US" sz="2000" dirty="0">
              <a:solidFill>
                <a:schemeClr val="bg1"/>
              </a:solidFill>
            </a:endParaRPr>
          </a:p>
        </p:txBody>
      </p:sp>
      <p:pic>
        <p:nvPicPr>
          <p:cNvPr id="7" name="Image 0" descr="preencoded.png"/>
          <p:cNvPicPr>
            <a:picLocks noChangeAspect="1"/>
          </p:cNvPicPr>
          <p:nvPr/>
        </p:nvPicPr>
        <p:blipFill>
          <a:blip r:embed="rId4"/>
          <a:stretch>
            <a:fillRect/>
          </a:stretch>
        </p:blipFill>
        <p:spPr>
          <a:xfrm>
            <a:off x="9966959" y="2280761"/>
            <a:ext cx="4389121" cy="46957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8040" y="536321"/>
            <a:ext cx="7848880" cy="7129399"/>
          </a:xfrm>
          <a:prstGeom prst="rect">
            <a:avLst/>
          </a:prstGeom>
        </p:spPr>
      </p:pic>
    </p:spTree>
    <p:extLst>
      <p:ext uri="{BB962C8B-B14F-4D97-AF65-F5344CB8AC3E}">
        <p14:creationId xmlns:p14="http://schemas.microsoft.com/office/powerpoint/2010/main" val="263549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3" name="Shape 1"/>
          <p:cNvSpPr/>
          <p:nvPr/>
        </p:nvSpPr>
        <p:spPr>
          <a:xfrm>
            <a:off x="0" y="0"/>
            <a:ext cx="14630400" cy="8229600"/>
          </a:xfrm>
          <a:prstGeom prst="rect">
            <a:avLst/>
          </a:prstGeom>
          <a:solidFill>
            <a:srgbClr val="0C0A33"/>
          </a:solidFill>
          <a:ln/>
        </p:spPr>
        <p:txBody>
          <a:bodyPr/>
          <a:lstStyle/>
          <a:p>
            <a:endParaRPr lang="en-US"/>
          </a:p>
        </p:txBody>
      </p:sp>
      <p:sp>
        <p:nvSpPr>
          <p:cNvPr id="4" name="Text 2"/>
          <p:cNvSpPr/>
          <p:nvPr/>
        </p:nvSpPr>
        <p:spPr>
          <a:xfrm>
            <a:off x="848774" y="1111568"/>
            <a:ext cx="13781626" cy="1388746"/>
          </a:xfrm>
          <a:prstGeom prst="rect">
            <a:avLst/>
          </a:prstGeom>
          <a:noFill/>
          <a:ln/>
        </p:spPr>
        <p:txBody>
          <a:bodyPr wrap="square" rtlCol="0" anchor="t"/>
          <a:lstStyle/>
          <a:p>
            <a:pPr>
              <a:lnSpc>
                <a:spcPts val="5467"/>
              </a:lnSpc>
            </a:pPr>
            <a:r>
              <a:rPr lang="en-US" sz="4374" b="1" dirty="0">
                <a:solidFill>
                  <a:srgbClr val="A680FF"/>
                </a:solidFill>
                <a:latin typeface="Syne" pitchFamily="34" charset="0"/>
                <a:ea typeface="Syne" pitchFamily="34" charset="-122"/>
                <a:cs typeface="Syne" pitchFamily="34" charset="-120"/>
              </a:rPr>
              <a:t>Subject Matter Experts and</a:t>
            </a:r>
            <a:r>
              <a:rPr lang="en-US" sz="4374" dirty="0">
                <a:solidFill>
                  <a:srgbClr val="A680FF"/>
                </a:solidFill>
              </a:rPr>
              <a:t> </a:t>
            </a:r>
            <a:r>
              <a:rPr lang="en-US" sz="4374" b="1" dirty="0">
                <a:solidFill>
                  <a:srgbClr val="A680FF"/>
                </a:solidFill>
                <a:latin typeface="Syne" pitchFamily="34" charset="0"/>
                <a:ea typeface="Syne" pitchFamily="34" charset="-122"/>
                <a:cs typeface="Syne" pitchFamily="34" charset="-120"/>
              </a:rPr>
              <a:t>Module Experts</a:t>
            </a:r>
            <a:endParaRPr lang="en-US" sz="4374" dirty="0">
              <a:solidFill>
                <a:srgbClr val="A680FF"/>
              </a:solidFill>
            </a:endParaRPr>
          </a:p>
        </p:txBody>
      </p:sp>
      <p:sp>
        <p:nvSpPr>
          <p:cNvPr id="18" name="TextBox 17">
            <a:extLst>
              <a:ext uri="{FF2B5EF4-FFF2-40B4-BE49-F238E27FC236}">
                <a16:creationId xmlns:a16="http://schemas.microsoft.com/office/drawing/2014/main" id="{323A617D-D8DD-60BD-6174-552EC35F28E2}"/>
              </a:ext>
            </a:extLst>
          </p:cNvPr>
          <p:cNvSpPr txBox="1"/>
          <p:nvPr/>
        </p:nvSpPr>
        <p:spPr>
          <a:xfrm>
            <a:off x="1069712" y="2755613"/>
            <a:ext cx="7105024" cy="4524315"/>
          </a:xfrm>
          <a:prstGeom prst="rect">
            <a:avLst/>
          </a:prstGeom>
          <a:noFill/>
        </p:spPr>
        <p:txBody>
          <a:bodyPr wrap="square">
            <a:spAutoFit/>
          </a:bodyPr>
          <a:lstStyle/>
          <a:p>
            <a:r>
              <a:rPr lang="en-US" altLang="en-US" sz="2400" b="1" dirty="0">
                <a:solidFill>
                  <a:schemeClr val="bg1"/>
                </a:solidFill>
              </a:rPr>
              <a:t>Subject Matter Experts (SMEs) </a:t>
            </a:r>
          </a:p>
          <a:p>
            <a:pPr marL="800100" lvl="1" indent="-342900">
              <a:buFont typeface="Arial" panose="020B0604020202020204" pitchFamily="34" charset="0"/>
              <a:buChar char="•"/>
            </a:pPr>
            <a:r>
              <a:rPr lang="en-US" altLang="en-US" sz="2000" dirty="0">
                <a:solidFill>
                  <a:schemeClr val="bg1"/>
                </a:solidFill>
                <a:ea typeface="ＭＳ Ｐゴシック" panose="020B0600070205080204" pitchFamily="34" charset="-128"/>
              </a:rPr>
              <a:t>Facilitating Communication and Providing Leadership: SMEs act as a bridge between the project team and the organization, prioritizing functional requirements based on their expertise in specific business processes. They provide leadership and guidance, ensuring effective communication and smooth implementation.</a:t>
            </a:r>
            <a:endParaRPr lang="en-US" altLang="en-US" sz="2400" b="1" dirty="0">
              <a:solidFill>
                <a:schemeClr val="bg1"/>
              </a:solidFill>
            </a:endParaRPr>
          </a:p>
          <a:p>
            <a:pPr eaLnBrk="1" hangingPunct="1"/>
            <a:r>
              <a:rPr lang="en-US" altLang="en-US" sz="2400" b="1" dirty="0">
                <a:solidFill>
                  <a:schemeClr val="bg1"/>
                </a:solidFill>
              </a:rPr>
              <a:t>Module Experts</a:t>
            </a:r>
          </a:p>
          <a:p>
            <a:pPr marL="800100" lvl="1" indent="-342900">
              <a:buFont typeface="Arial" panose="020B0604020202020204" pitchFamily="34" charset="0"/>
              <a:buChar char="•"/>
            </a:pPr>
            <a:r>
              <a:rPr lang="en-US" altLang="en-US" sz="2000" dirty="0">
                <a:solidFill>
                  <a:schemeClr val="bg1"/>
                </a:solidFill>
                <a:ea typeface="ＭＳ Ｐゴシック" panose="020B0600070205080204" pitchFamily="34" charset="-128"/>
              </a:rPr>
              <a:t>Analyzing, Implementing, and Ensuring Functionality: Module Experts analyze requirements and translate them into solutions within the ERP system. They provide expertise in business process design, configuration, testing, training, and implementation to ensure that the ERP functions as intended.</a:t>
            </a:r>
            <a:endParaRPr lang="en-US" altLang="en-US" dirty="0">
              <a:solidFill>
                <a:schemeClr val="bg1"/>
              </a:solidFill>
              <a:ea typeface="ＭＳ Ｐゴシック" panose="020B0600070205080204" pitchFamily="34" charset="-128"/>
            </a:endParaRPr>
          </a:p>
        </p:txBody>
      </p:sp>
      <p:pic>
        <p:nvPicPr>
          <p:cNvPr id="5" name="Picture 4">
            <a:extLst>
              <a:ext uri="{FF2B5EF4-FFF2-40B4-BE49-F238E27FC236}">
                <a16:creationId xmlns:a16="http://schemas.microsoft.com/office/drawing/2014/main" id="{A788A73D-83BC-328F-1C61-66BEDEA2D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9816" y="2792098"/>
            <a:ext cx="5245504" cy="37101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629025"/>
            <a:ext cx="11869076" cy="1388745"/>
          </a:xfrm>
          <a:prstGeom prst="rect">
            <a:avLst/>
          </a:prstGeom>
          <a:noFill/>
          <a:ln/>
        </p:spPr>
        <p:txBody>
          <a:bodyPr wrap="squar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PMO will likely need to monitor or address the following during an ERP implementation</a:t>
            </a:r>
          </a:p>
        </p:txBody>
      </p:sp>
      <p:sp>
        <p:nvSpPr>
          <p:cNvPr id="9" name="TextBox 8">
            <a:extLst>
              <a:ext uri="{FF2B5EF4-FFF2-40B4-BE49-F238E27FC236}">
                <a16:creationId xmlns:a16="http://schemas.microsoft.com/office/drawing/2014/main" id="{831B33A3-96AF-2B44-5247-FFFDE3BAF65A}"/>
              </a:ext>
            </a:extLst>
          </p:cNvPr>
          <p:cNvSpPr txBox="1"/>
          <p:nvPr/>
        </p:nvSpPr>
        <p:spPr>
          <a:xfrm>
            <a:off x="2037993" y="5534559"/>
            <a:ext cx="8488907" cy="1938992"/>
          </a:xfrm>
          <a:prstGeom prst="rect">
            <a:avLst/>
          </a:prstGeom>
          <a:noFill/>
        </p:spPr>
        <p:txBody>
          <a:bodyPr wrap="square">
            <a:spAutoFit/>
          </a:bodyPr>
          <a:lstStyle/>
          <a:p>
            <a:pPr marL="742950" lvl="1" indent="-285750" eaLnBrk="1" hangingPunct="1">
              <a:spcAft>
                <a:spcPts val="600"/>
              </a:spcAft>
              <a:buFont typeface="Arial" panose="020B0604020202020204" pitchFamily="34" charset="0"/>
              <a:buChar char="•"/>
            </a:pPr>
            <a:r>
              <a:rPr lang="en-US" altLang="en-US" sz="2000" dirty="0">
                <a:solidFill>
                  <a:schemeClr val="bg1"/>
                </a:solidFill>
                <a:ea typeface="ＭＳ Ｐゴシック" panose="020B0600070205080204" pitchFamily="34" charset="-128"/>
              </a:rPr>
              <a:t>Project start-up (Hiring the right staff and initial setup)</a:t>
            </a:r>
          </a:p>
          <a:p>
            <a:pPr marL="742950" lvl="1" indent="-285750" eaLnBrk="1" hangingPunct="1">
              <a:spcAft>
                <a:spcPts val="600"/>
              </a:spcAft>
              <a:buFont typeface="Arial" panose="020B0604020202020204" pitchFamily="34" charset="0"/>
              <a:buChar char="•"/>
            </a:pPr>
            <a:r>
              <a:rPr lang="en-US" altLang="en-US" sz="2000" dirty="0">
                <a:solidFill>
                  <a:schemeClr val="bg1"/>
                </a:solidFill>
                <a:ea typeface="ＭＳ Ｐゴシック" panose="020B0600070205080204" pitchFamily="34" charset="-128"/>
              </a:rPr>
              <a:t>Interaction or goals between technical and functional staff</a:t>
            </a:r>
          </a:p>
          <a:p>
            <a:pPr marL="742950" lvl="1" indent="-285750" eaLnBrk="1" hangingPunct="1">
              <a:spcAft>
                <a:spcPts val="600"/>
              </a:spcAft>
              <a:buFont typeface="Arial" panose="020B0604020202020204" pitchFamily="34" charset="0"/>
              <a:buChar char="•"/>
            </a:pPr>
            <a:r>
              <a:rPr lang="en-US" altLang="en-US" sz="2000" dirty="0">
                <a:solidFill>
                  <a:schemeClr val="bg1"/>
                </a:solidFill>
                <a:ea typeface="ＭＳ Ｐゴシック" panose="020B0600070205080204" pitchFamily="34" charset="-128"/>
              </a:rPr>
              <a:t>Commitment of senior management for the length of the project</a:t>
            </a:r>
          </a:p>
          <a:p>
            <a:pPr marL="742950" lvl="1" indent="-285750" eaLnBrk="1" hangingPunct="1">
              <a:spcAft>
                <a:spcPts val="600"/>
              </a:spcAft>
              <a:buFont typeface="Arial" panose="020B0604020202020204" pitchFamily="34" charset="0"/>
              <a:buChar char="•"/>
            </a:pPr>
            <a:r>
              <a:rPr lang="en-US" altLang="en-US" sz="2000" dirty="0">
                <a:solidFill>
                  <a:schemeClr val="bg1"/>
                </a:solidFill>
                <a:ea typeface="ＭＳ Ｐゴシック" panose="020B0600070205080204" pitchFamily="34" charset="-128"/>
              </a:rPr>
              <a:t>Staff and professional consultant turnover</a:t>
            </a:r>
          </a:p>
          <a:p>
            <a:pPr marL="742950" lvl="1" indent="-285750" eaLnBrk="1" hangingPunct="1">
              <a:spcAft>
                <a:spcPts val="600"/>
              </a:spcAft>
              <a:buFont typeface="Arial" panose="020B0604020202020204" pitchFamily="34" charset="0"/>
              <a:buChar char="•"/>
            </a:pPr>
            <a:r>
              <a:rPr lang="en-US" altLang="en-US" sz="2000" dirty="0">
                <a:solidFill>
                  <a:schemeClr val="bg1"/>
                </a:solidFill>
                <a:ea typeface="ＭＳ Ｐゴシック" panose="020B0600070205080204" pitchFamily="34" charset="-128"/>
              </a:rPr>
              <a:t>Second guessing </a:t>
            </a:r>
            <a:r>
              <a:rPr lang="en-US" altLang="en-US" sz="2000">
                <a:solidFill>
                  <a:schemeClr val="bg1"/>
                </a:solidFill>
                <a:ea typeface="ＭＳ Ｐゴシック" panose="020B0600070205080204" pitchFamily="34" charset="-128"/>
              </a:rPr>
              <a:t>project decisions</a:t>
            </a:r>
            <a:endParaRPr lang="en-US" altLang="en-US" sz="2000" dirty="0">
              <a:solidFill>
                <a:schemeClr val="bg1"/>
              </a:solidFill>
              <a:ea typeface="ＭＳ Ｐゴシック" panose="020B0600070205080204"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sz="2160"/>
          </a:p>
        </p:txBody>
      </p:sp>
      <p:sp>
        <p:nvSpPr>
          <p:cNvPr id="3" name="Shape 1"/>
          <p:cNvSpPr/>
          <p:nvPr/>
        </p:nvSpPr>
        <p:spPr>
          <a:xfrm>
            <a:off x="0" y="0"/>
            <a:ext cx="14630400" cy="8229600"/>
          </a:xfrm>
          <a:prstGeom prst="rect">
            <a:avLst/>
          </a:prstGeom>
          <a:solidFill>
            <a:srgbClr val="0C0A33"/>
          </a:solidFill>
          <a:ln/>
        </p:spPr>
        <p:txBody>
          <a:bodyPr/>
          <a:lstStyle/>
          <a:p>
            <a:endParaRPr lang="en-US" sz="2160"/>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200" y="2315170"/>
            <a:ext cx="7477601" cy="1916430"/>
          </a:xfrm>
          <a:prstGeom prst="rect">
            <a:avLst/>
          </a:prstGeom>
          <a:noFill/>
          <a:ln/>
        </p:spPr>
        <p:txBody>
          <a:bodyPr wrap="square" rtlCol="0" anchor="t"/>
          <a:lstStyle/>
          <a:p>
            <a:pPr>
              <a:lnSpc>
                <a:spcPts val="7544"/>
              </a:lnSpc>
            </a:pPr>
            <a:r>
              <a:rPr lang="en-US" sz="6036" b="1" dirty="0">
                <a:solidFill>
                  <a:srgbClr val="A680FF"/>
                </a:solidFill>
                <a:latin typeface="Syne" pitchFamily="34" charset="0"/>
                <a:ea typeface="Syne" pitchFamily="34" charset="-122"/>
                <a:cs typeface="Syne" pitchFamily="34" charset="-120"/>
              </a:rPr>
              <a:t>Critical Success Factors</a:t>
            </a:r>
            <a:endParaRPr lang="en-US" sz="6036" dirty="0">
              <a:solidFill>
                <a:srgbClr val="A68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298502"/>
          </a:xfrm>
          <a:prstGeom prst="rect">
            <a:avLst/>
          </a:prstGeom>
        </p:spPr>
      </p:pic>
      <p:sp>
        <p:nvSpPr>
          <p:cNvPr id="5" name="Text 1"/>
          <p:cNvSpPr/>
          <p:nvPr/>
        </p:nvSpPr>
        <p:spPr>
          <a:xfrm>
            <a:off x="2947868" y="2805351"/>
            <a:ext cx="5262682" cy="574596"/>
          </a:xfrm>
          <a:prstGeom prst="rect">
            <a:avLst/>
          </a:prstGeom>
          <a:noFill/>
          <a:ln/>
        </p:spPr>
        <p:txBody>
          <a:bodyPr wrap="none" rtlCol="0" anchor="t"/>
          <a:lstStyle/>
          <a:p>
            <a:pPr marL="0" indent="0">
              <a:lnSpc>
                <a:spcPts val="4525"/>
              </a:lnSpc>
              <a:buNone/>
            </a:pPr>
            <a:r>
              <a:rPr lang="en-US" sz="3620" b="1" kern="0" spc="-109" dirty="0">
                <a:solidFill>
                  <a:srgbClr val="A680FF"/>
                </a:solidFill>
                <a:ea typeface="p22-mackinac-pro" pitchFamily="34" charset="-122"/>
                <a:cs typeface="p22-mackinac-pro" pitchFamily="34" charset="-120"/>
              </a:rPr>
              <a:t>Critical Success Factors</a:t>
            </a:r>
            <a:endParaRPr lang="en-US" sz="3620" dirty="0"/>
          </a:p>
        </p:txBody>
      </p:sp>
      <p:sp>
        <p:nvSpPr>
          <p:cNvPr id="6" name="Shape 2"/>
          <p:cNvSpPr/>
          <p:nvPr/>
        </p:nvSpPr>
        <p:spPr>
          <a:xfrm>
            <a:off x="7296864" y="3655695"/>
            <a:ext cx="36671" cy="4067056"/>
          </a:xfrm>
          <a:prstGeom prst="roundRect">
            <a:avLst>
              <a:gd name="adj" fmla="val 225655"/>
            </a:avLst>
          </a:prstGeom>
          <a:solidFill>
            <a:srgbClr val="47337F"/>
          </a:solidFill>
          <a:ln/>
        </p:spPr>
        <p:txBody>
          <a:bodyPr/>
          <a:lstStyle/>
          <a:p>
            <a:endParaRPr lang="en-US"/>
          </a:p>
        </p:txBody>
      </p:sp>
      <p:sp>
        <p:nvSpPr>
          <p:cNvPr id="7" name="Shape 3"/>
          <p:cNvSpPr/>
          <p:nvPr/>
        </p:nvSpPr>
        <p:spPr>
          <a:xfrm>
            <a:off x="6464796" y="3987760"/>
            <a:ext cx="643533" cy="36671"/>
          </a:xfrm>
          <a:prstGeom prst="roundRect">
            <a:avLst>
              <a:gd name="adj" fmla="val 225655"/>
            </a:avLst>
          </a:prstGeom>
          <a:solidFill>
            <a:srgbClr val="47337F"/>
          </a:solidFill>
          <a:ln/>
        </p:spPr>
        <p:txBody>
          <a:bodyPr/>
          <a:lstStyle/>
          <a:p>
            <a:endParaRPr lang="en-US"/>
          </a:p>
        </p:txBody>
      </p:sp>
      <p:sp>
        <p:nvSpPr>
          <p:cNvPr id="8" name="Shape 4"/>
          <p:cNvSpPr/>
          <p:nvPr/>
        </p:nvSpPr>
        <p:spPr>
          <a:xfrm>
            <a:off x="7108329" y="3799284"/>
            <a:ext cx="413742" cy="413742"/>
          </a:xfrm>
          <a:prstGeom prst="roundRect">
            <a:avLst>
              <a:gd name="adj" fmla="val 20000"/>
            </a:avLst>
          </a:prstGeom>
          <a:noFill/>
          <a:ln w="7620">
            <a:solidFill>
              <a:srgbClr val="47337F"/>
            </a:solidFill>
            <a:prstDash val="solid"/>
          </a:ln>
        </p:spPr>
        <p:txBody>
          <a:bodyPr/>
          <a:lstStyle/>
          <a:p>
            <a:endParaRPr lang="en-US"/>
          </a:p>
        </p:txBody>
      </p:sp>
      <p:sp>
        <p:nvSpPr>
          <p:cNvPr id="9" name="Text 5"/>
          <p:cNvSpPr/>
          <p:nvPr/>
        </p:nvSpPr>
        <p:spPr>
          <a:xfrm>
            <a:off x="7263348" y="3833693"/>
            <a:ext cx="103703" cy="344805"/>
          </a:xfrm>
          <a:prstGeom prst="rect">
            <a:avLst/>
          </a:prstGeom>
          <a:noFill/>
          <a:ln/>
        </p:spPr>
        <p:txBody>
          <a:bodyPr wrap="none" rtlCol="0" anchor="t"/>
          <a:lstStyle/>
          <a:p>
            <a:pPr marL="0" indent="0" algn="ctr">
              <a:lnSpc>
                <a:spcPts val="2715"/>
              </a:lnSpc>
              <a:buNone/>
            </a:pPr>
            <a:r>
              <a:rPr lang="en-US" sz="2172" b="1" kern="0" spc="-65" dirty="0">
                <a:solidFill>
                  <a:srgbClr val="E0D6DE"/>
                </a:solidFill>
                <a:ea typeface="p22-mackinac-pro" pitchFamily="34" charset="-122"/>
                <a:cs typeface="p22-mackinac-pro" pitchFamily="34" charset="-120"/>
              </a:rPr>
              <a:t>1</a:t>
            </a:r>
            <a:endParaRPr lang="en-US" sz="2172" dirty="0"/>
          </a:p>
        </p:txBody>
      </p:sp>
      <p:sp>
        <p:nvSpPr>
          <p:cNvPr id="10" name="Text 6"/>
          <p:cNvSpPr/>
          <p:nvPr/>
        </p:nvSpPr>
        <p:spPr>
          <a:xfrm>
            <a:off x="4005382" y="3839528"/>
            <a:ext cx="2298502" cy="287298"/>
          </a:xfrm>
          <a:prstGeom prst="rect">
            <a:avLst/>
          </a:prstGeom>
          <a:noFill/>
          <a:ln/>
        </p:spPr>
        <p:txBody>
          <a:bodyPr wrap="none" rtlCol="0" anchor="t"/>
          <a:lstStyle/>
          <a:p>
            <a:pPr marL="0" indent="0" algn="r">
              <a:lnSpc>
                <a:spcPts val="2262"/>
              </a:lnSpc>
              <a:buNone/>
            </a:pPr>
            <a:r>
              <a:rPr lang="en-US" sz="1810" b="1" kern="0" spc="-54" dirty="0">
                <a:solidFill>
                  <a:srgbClr val="E0D6DE"/>
                </a:solidFill>
                <a:ea typeface="p22-mackinac-pro" pitchFamily="34" charset="-122"/>
                <a:cs typeface="p22-mackinac-pro" pitchFamily="34" charset="-120"/>
              </a:rPr>
              <a:t>Decision-Making Process</a:t>
            </a:r>
          </a:p>
        </p:txBody>
      </p:sp>
      <p:sp>
        <p:nvSpPr>
          <p:cNvPr id="11" name="Text 7"/>
          <p:cNvSpPr/>
          <p:nvPr/>
        </p:nvSpPr>
        <p:spPr>
          <a:xfrm>
            <a:off x="2602450" y="4237077"/>
            <a:ext cx="3862346" cy="1176337"/>
          </a:xfrm>
          <a:prstGeom prst="rect">
            <a:avLst/>
          </a:prstGeom>
          <a:noFill/>
          <a:ln/>
        </p:spPr>
        <p:txBody>
          <a:bodyPr wrap="square" rtlCol="0" anchor="t"/>
          <a:lstStyle/>
          <a:p>
            <a:pPr marL="0" indent="0" algn="r">
              <a:lnSpc>
                <a:spcPts val="2317"/>
              </a:lnSpc>
              <a:buNone/>
            </a:pPr>
            <a:r>
              <a:rPr lang="en-US" sz="1600" kern="0" spc="-29" dirty="0">
                <a:solidFill>
                  <a:srgbClr val="E0D6DE"/>
                </a:solidFill>
                <a:ea typeface="Inter" pitchFamily="34" charset="-122"/>
                <a:cs typeface="Inter" pitchFamily="34" charset="-120"/>
              </a:rPr>
              <a:t>A well-defined decision-making process will minimize a number of issues related to scope, efficiency, and productivity throughout the project implementation cycle.</a:t>
            </a:r>
          </a:p>
        </p:txBody>
      </p:sp>
      <p:sp>
        <p:nvSpPr>
          <p:cNvPr id="12" name="Shape 8"/>
          <p:cNvSpPr/>
          <p:nvPr/>
        </p:nvSpPr>
        <p:spPr>
          <a:xfrm>
            <a:off x="7522071" y="4907042"/>
            <a:ext cx="643533" cy="36671"/>
          </a:xfrm>
          <a:prstGeom prst="roundRect">
            <a:avLst>
              <a:gd name="adj" fmla="val 225655"/>
            </a:avLst>
          </a:prstGeom>
          <a:solidFill>
            <a:srgbClr val="47337F"/>
          </a:solidFill>
          <a:ln/>
        </p:spPr>
        <p:txBody>
          <a:bodyPr/>
          <a:lstStyle/>
          <a:p>
            <a:endParaRPr lang="en-US"/>
          </a:p>
        </p:txBody>
      </p:sp>
      <p:sp>
        <p:nvSpPr>
          <p:cNvPr id="13" name="Shape 9"/>
          <p:cNvSpPr/>
          <p:nvPr/>
        </p:nvSpPr>
        <p:spPr>
          <a:xfrm>
            <a:off x="7108329" y="4718566"/>
            <a:ext cx="413742" cy="413742"/>
          </a:xfrm>
          <a:prstGeom prst="roundRect">
            <a:avLst>
              <a:gd name="adj" fmla="val 20000"/>
            </a:avLst>
          </a:prstGeom>
          <a:noFill/>
          <a:ln w="7620">
            <a:solidFill>
              <a:srgbClr val="47337F"/>
            </a:solidFill>
            <a:prstDash val="solid"/>
          </a:ln>
        </p:spPr>
        <p:txBody>
          <a:bodyPr/>
          <a:lstStyle/>
          <a:p>
            <a:endParaRPr lang="en-US"/>
          </a:p>
        </p:txBody>
      </p:sp>
      <p:sp>
        <p:nvSpPr>
          <p:cNvPr id="14" name="Text 10"/>
          <p:cNvSpPr/>
          <p:nvPr/>
        </p:nvSpPr>
        <p:spPr>
          <a:xfrm>
            <a:off x="7239060" y="4752975"/>
            <a:ext cx="152281" cy="344805"/>
          </a:xfrm>
          <a:prstGeom prst="rect">
            <a:avLst/>
          </a:prstGeom>
          <a:noFill/>
          <a:ln/>
        </p:spPr>
        <p:txBody>
          <a:bodyPr wrap="none" rtlCol="0" anchor="t"/>
          <a:lstStyle/>
          <a:p>
            <a:pPr marL="0" indent="0" algn="ctr">
              <a:lnSpc>
                <a:spcPts val="2715"/>
              </a:lnSpc>
              <a:buNone/>
            </a:pPr>
            <a:r>
              <a:rPr lang="en-US" sz="2172" b="1" kern="0" spc="-65" dirty="0">
                <a:solidFill>
                  <a:srgbClr val="E0D6DE"/>
                </a:solidFill>
                <a:ea typeface="p22-mackinac-pro" pitchFamily="34" charset="-122"/>
                <a:cs typeface="p22-mackinac-pro" pitchFamily="34" charset="-120"/>
              </a:rPr>
              <a:t>2</a:t>
            </a:r>
            <a:endParaRPr lang="en-US" sz="2172" dirty="0"/>
          </a:p>
        </p:txBody>
      </p:sp>
      <p:sp>
        <p:nvSpPr>
          <p:cNvPr id="15" name="Text 11"/>
          <p:cNvSpPr/>
          <p:nvPr/>
        </p:nvSpPr>
        <p:spPr>
          <a:xfrm>
            <a:off x="8326517" y="4758809"/>
            <a:ext cx="2298502" cy="287298"/>
          </a:xfrm>
          <a:prstGeom prst="rect">
            <a:avLst/>
          </a:prstGeom>
          <a:noFill/>
          <a:ln/>
        </p:spPr>
        <p:txBody>
          <a:bodyPr wrap="none" rtlCol="0" anchor="t"/>
          <a:lstStyle/>
          <a:p>
            <a:pPr marL="0" indent="0" algn="l">
              <a:lnSpc>
                <a:spcPts val="2262"/>
              </a:lnSpc>
              <a:buNone/>
            </a:pPr>
            <a:r>
              <a:rPr lang="en-US" sz="1810" b="1" kern="0" spc="-54" dirty="0">
                <a:solidFill>
                  <a:srgbClr val="E0D6DE"/>
                </a:solidFill>
                <a:ea typeface="p22-mackinac-pro" pitchFamily="34" charset="-122"/>
                <a:cs typeface="p22-mackinac-pro" pitchFamily="34" charset="-120"/>
              </a:rPr>
              <a:t>Project Scope</a:t>
            </a:r>
          </a:p>
        </p:txBody>
      </p:sp>
      <p:sp>
        <p:nvSpPr>
          <p:cNvPr id="16" name="Text 12"/>
          <p:cNvSpPr/>
          <p:nvPr/>
        </p:nvSpPr>
        <p:spPr>
          <a:xfrm>
            <a:off x="8326517" y="5156359"/>
            <a:ext cx="3356015" cy="1176337"/>
          </a:xfrm>
          <a:prstGeom prst="rect">
            <a:avLst/>
          </a:prstGeom>
          <a:noFill/>
          <a:ln/>
        </p:spPr>
        <p:txBody>
          <a:bodyPr wrap="square" rtlCol="0" anchor="t"/>
          <a:lstStyle/>
          <a:p>
            <a:pPr marL="0" indent="0" algn="l">
              <a:lnSpc>
                <a:spcPts val="2317"/>
              </a:lnSpc>
              <a:buNone/>
            </a:pPr>
            <a:r>
              <a:rPr lang="en-US" sz="1600" kern="0" spc="-29" dirty="0">
                <a:solidFill>
                  <a:srgbClr val="E0D6DE"/>
                </a:solidFill>
                <a:ea typeface="Inter" pitchFamily="34" charset="-122"/>
                <a:cs typeface="Inter" pitchFamily="34" charset="-120"/>
              </a:rPr>
              <a:t>Scope defines what needs to be delivered by the project, and a changing scope means the project will have difficulty in achieving project goals.</a:t>
            </a:r>
          </a:p>
        </p:txBody>
      </p:sp>
      <p:sp>
        <p:nvSpPr>
          <p:cNvPr id="17" name="Shape 13"/>
          <p:cNvSpPr/>
          <p:nvPr/>
        </p:nvSpPr>
        <p:spPr>
          <a:xfrm>
            <a:off x="6464796" y="6113145"/>
            <a:ext cx="643533" cy="36671"/>
          </a:xfrm>
          <a:prstGeom prst="roundRect">
            <a:avLst>
              <a:gd name="adj" fmla="val 225655"/>
            </a:avLst>
          </a:prstGeom>
          <a:solidFill>
            <a:srgbClr val="47337F"/>
          </a:solidFill>
          <a:ln/>
        </p:spPr>
        <p:txBody>
          <a:bodyPr/>
          <a:lstStyle/>
          <a:p>
            <a:endParaRPr lang="en-US"/>
          </a:p>
        </p:txBody>
      </p:sp>
      <p:sp>
        <p:nvSpPr>
          <p:cNvPr id="18" name="Shape 14"/>
          <p:cNvSpPr/>
          <p:nvPr/>
        </p:nvSpPr>
        <p:spPr>
          <a:xfrm>
            <a:off x="7108329" y="5924669"/>
            <a:ext cx="413742" cy="413742"/>
          </a:xfrm>
          <a:prstGeom prst="roundRect">
            <a:avLst>
              <a:gd name="adj" fmla="val 20000"/>
            </a:avLst>
          </a:prstGeom>
          <a:noFill/>
          <a:ln w="7620">
            <a:solidFill>
              <a:srgbClr val="47337F"/>
            </a:solidFill>
            <a:prstDash val="solid"/>
          </a:ln>
        </p:spPr>
        <p:txBody>
          <a:bodyPr/>
          <a:lstStyle/>
          <a:p>
            <a:endParaRPr lang="en-US"/>
          </a:p>
        </p:txBody>
      </p:sp>
      <p:sp>
        <p:nvSpPr>
          <p:cNvPr id="19" name="Text 15"/>
          <p:cNvSpPr/>
          <p:nvPr/>
        </p:nvSpPr>
        <p:spPr>
          <a:xfrm>
            <a:off x="7236678" y="5959078"/>
            <a:ext cx="156924" cy="344805"/>
          </a:xfrm>
          <a:prstGeom prst="rect">
            <a:avLst/>
          </a:prstGeom>
          <a:noFill/>
          <a:ln/>
        </p:spPr>
        <p:txBody>
          <a:bodyPr wrap="none" rtlCol="0" anchor="t"/>
          <a:lstStyle/>
          <a:p>
            <a:pPr marL="0" indent="0" algn="ctr">
              <a:lnSpc>
                <a:spcPts val="2715"/>
              </a:lnSpc>
              <a:buNone/>
            </a:pPr>
            <a:r>
              <a:rPr lang="en-US" sz="2172" b="1" kern="0" spc="-65" dirty="0">
                <a:solidFill>
                  <a:srgbClr val="E0D6DE"/>
                </a:solidFill>
                <a:ea typeface="p22-mackinac-pro" pitchFamily="34" charset="-122"/>
                <a:cs typeface="p22-mackinac-pro" pitchFamily="34" charset="-120"/>
              </a:rPr>
              <a:t>3</a:t>
            </a:r>
            <a:endParaRPr lang="en-US" sz="2172" dirty="0"/>
          </a:p>
        </p:txBody>
      </p:sp>
      <p:sp>
        <p:nvSpPr>
          <p:cNvPr id="20" name="Text 16"/>
          <p:cNvSpPr/>
          <p:nvPr/>
        </p:nvSpPr>
        <p:spPr>
          <a:xfrm>
            <a:off x="3895725" y="5964912"/>
            <a:ext cx="2408158" cy="287298"/>
          </a:xfrm>
          <a:prstGeom prst="rect">
            <a:avLst/>
          </a:prstGeom>
          <a:noFill/>
          <a:ln/>
        </p:spPr>
        <p:txBody>
          <a:bodyPr wrap="none" rtlCol="0" anchor="t"/>
          <a:lstStyle/>
          <a:p>
            <a:pPr marL="0" indent="0" algn="r">
              <a:lnSpc>
                <a:spcPts val="2262"/>
              </a:lnSpc>
              <a:buNone/>
            </a:pPr>
            <a:r>
              <a:rPr lang="en-US" sz="1810" b="1" kern="0" spc="-54" dirty="0">
                <a:solidFill>
                  <a:srgbClr val="E0D6DE"/>
                </a:solidFill>
                <a:ea typeface="p22-mackinac-pro" pitchFamily="34" charset="-122"/>
                <a:cs typeface="p22-mackinac-pro" pitchFamily="34" charset="-120"/>
              </a:rPr>
              <a:t>Teamwork</a:t>
            </a:r>
          </a:p>
        </p:txBody>
      </p:sp>
      <p:sp>
        <p:nvSpPr>
          <p:cNvPr id="21" name="Text 17"/>
          <p:cNvSpPr/>
          <p:nvPr/>
        </p:nvSpPr>
        <p:spPr>
          <a:xfrm>
            <a:off x="2142700" y="6362462"/>
            <a:ext cx="4161184" cy="1176337"/>
          </a:xfrm>
          <a:prstGeom prst="rect">
            <a:avLst/>
          </a:prstGeom>
          <a:noFill/>
          <a:ln/>
        </p:spPr>
        <p:txBody>
          <a:bodyPr wrap="square" rtlCol="0" anchor="t"/>
          <a:lstStyle/>
          <a:p>
            <a:pPr marL="0" indent="0" algn="r">
              <a:lnSpc>
                <a:spcPts val="2317"/>
              </a:lnSpc>
              <a:buNone/>
            </a:pPr>
            <a:r>
              <a:rPr lang="en-US" sz="1600" kern="0" spc="-29" dirty="0">
                <a:solidFill>
                  <a:srgbClr val="E0D6DE"/>
                </a:solidFill>
                <a:ea typeface="Inter" pitchFamily="34" charset="-122"/>
                <a:cs typeface="Inter" pitchFamily="34" charset="-120"/>
              </a:rPr>
              <a:t>Project teams are assembled by bringing together staff from the existing organization, new hires, and possible external consultants and they need to work together for a common goal.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0"/>
            <a:ext cx="14630400" cy="2298502"/>
          </a:xfrm>
          <a:prstGeom prst="rect">
            <a:avLst/>
          </a:prstGeom>
        </p:spPr>
      </p:pic>
      <p:sp>
        <p:nvSpPr>
          <p:cNvPr id="5" name="Text 1"/>
          <p:cNvSpPr/>
          <p:nvPr/>
        </p:nvSpPr>
        <p:spPr>
          <a:xfrm>
            <a:off x="2947868" y="2805351"/>
            <a:ext cx="5262682" cy="574596"/>
          </a:xfrm>
          <a:prstGeom prst="rect">
            <a:avLst/>
          </a:prstGeom>
          <a:noFill/>
          <a:ln/>
        </p:spPr>
        <p:txBody>
          <a:bodyPr wrap="none" rtlCol="0" anchor="t"/>
          <a:lstStyle/>
          <a:p>
            <a:pPr marL="0" indent="0">
              <a:lnSpc>
                <a:spcPts val="4525"/>
              </a:lnSpc>
              <a:buNone/>
            </a:pPr>
            <a:r>
              <a:rPr lang="en-US" sz="3620" b="1" kern="0" spc="-109" dirty="0">
                <a:solidFill>
                  <a:srgbClr val="A680FF"/>
                </a:solidFill>
                <a:latin typeface="p22-mackinac-pro" pitchFamily="34" charset="0"/>
                <a:ea typeface="p22-mackinac-pro" pitchFamily="34" charset="-122"/>
                <a:cs typeface="p22-mackinac-pro" pitchFamily="34" charset="-120"/>
              </a:rPr>
              <a:t>Critical Success Factors</a:t>
            </a:r>
            <a:endParaRPr lang="en-US" sz="3620" dirty="0"/>
          </a:p>
        </p:txBody>
      </p:sp>
      <p:sp>
        <p:nvSpPr>
          <p:cNvPr id="6" name="Shape 2"/>
          <p:cNvSpPr/>
          <p:nvPr/>
        </p:nvSpPr>
        <p:spPr>
          <a:xfrm>
            <a:off x="7296864" y="3655695"/>
            <a:ext cx="36671" cy="4067056"/>
          </a:xfrm>
          <a:prstGeom prst="roundRect">
            <a:avLst>
              <a:gd name="adj" fmla="val 225655"/>
            </a:avLst>
          </a:prstGeom>
          <a:solidFill>
            <a:srgbClr val="47337F"/>
          </a:solidFill>
          <a:ln/>
        </p:spPr>
        <p:txBody>
          <a:bodyPr/>
          <a:lstStyle/>
          <a:p>
            <a:endParaRPr lang="en-US"/>
          </a:p>
        </p:txBody>
      </p:sp>
      <p:sp>
        <p:nvSpPr>
          <p:cNvPr id="7" name="Shape 3"/>
          <p:cNvSpPr/>
          <p:nvPr/>
        </p:nvSpPr>
        <p:spPr>
          <a:xfrm>
            <a:off x="6464796" y="3987760"/>
            <a:ext cx="643533" cy="36671"/>
          </a:xfrm>
          <a:prstGeom prst="roundRect">
            <a:avLst>
              <a:gd name="adj" fmla="val 225655"/>
            </a:avLst>
          </a:prstGeom>
          <a:solidFill>
            <a:srgbClr val="47337F"/>
          </a:solidFill>
          <a:ln/>
        </p:spPr>
        <p:txBody>
          <a:bodyPr/>
          <a:lstStyle/>
          <a:p>
            <a:endParaRPr lang="en-US"/>
          </a:p>
        </p:txBody>
      </p:sp>
      <p:sp>
        <p:nvSpPr>
          <p:cNvPr id="8" name="Shape 4"/>
          <p:cNvSpPr/>
          <p:nvPr/>
        </p:nvSpPr>
        <p:spPr>
          <a:xfrm>
            <a:off x="7108329" y="3799284"/>
            <a:ext cx="413742" cy="413742"/>
          </a:xfrm>
          <a:prstGeom prst="roundRect">
            <a:avLst>
              <a:gd name="adj" fmla="val 20000"/>
            </a:avLst>
          </a:prstGeom>
          <a:noFill/>
          <a:ln w="7620">
            <a:solidFill>
              <a:srgbClr val="47337F"/>
            </a:solidFill>
            <a:prstDash val="solid"/>
          </a:ln>
        </p:spPr>
        <p:txBody>
          <a:bodyPr/>
          <a:lstStyle/>
          <a:p>
            <a:endParaRPr lang="en-US"/>
          </a:p>
        </p:txBody>
      </p:sp>
      <p:sp>
        <p:nvSpPr>
          <p:cNvPr id="9" name="Text 5"/>
          <p:cNvSpPr/>
          <p:nvPr/>
        </p:nvSpPr>
        <p:spPr>
          <a:xfrm>
            <a:off x="7263348" y="3833693"/>
            <a:ext cx="103703" cy="344805"/>
          </a:xfrm>
          <a:prstGeom prst="rect">
            <a:avLst/>
          </a:prstGeom>
          <a:noFill/>
          <a:ln/>
        </p:spPr>
        <p:txBody>
          <a:bodyPr wrap="none" rtlCol="0" anchor="t"/>
          <a:lstStyle/>
          <a:p>
            <a:pPr marL="0" indent="0" algn="ctr">
              <a:lnSpc>
                <a:spcPts val="2715"/>
              </a:lnSpc>
              <a:buNone/>
            </a:pPr>
            <a:r>
              <a:rPr lang="en-US" sz="2172" b="1" kern="0" spc="-65" dirty="0">
                <a:solidFill>
                  <a:srgbClr val="E0D6DE"/>
                </a:solidFill>
                <a:latin typeface="p22-mackinac-pro" pitchFamily="34" charset="0"/>
                <a:ea typeface="p22-mackinac-pro" pitchFamily="34" charset="-122"/>
              </a:rPr>
              <a:t>4</a:t>
            </a:r>
            <a:endParaRPr lang="en-US" sz="2172" dirty="0"/>
          </a:p>
        </p:txBody>
      </p:sp>
      <p:sp>
        <p:nvSpPr>
          <p:cNvPr id="10" name="Text 6"/>
          <p:cNvSpPr/>
          <p:nvPr/>
        </p:nvSpPr>
        <p:spPr>
          <a:xfrm>
            <a:off x="4005382" y="3839528"/>
            <a:ext cx="2298502" cy="287298"/>
          </a:xfrm>
          <a:prstGeom prst="rect">
            <a:avLst/>
          </a:prstGeom>
          <a:noFill/>
          <a:ln/>
        </p:spPr>
        <p:txBody>
          <a:bodyPr wrap="none" rtlCol="0" anchor="t"/>
          <a:lstStyle/>
          <a:p>
            <a:pPr marL="0" indent="0" algn="r">
              <a:lnSpc>
                <a:spcPts val="2262"/>
              </a:lnSpc>
              <a:buNone/>
            </a:pPr>
            <a:r>
              <a:rPr lang="en-US" sz="1810" b="1" kern="0" spc="-54" dirty="0">
                <a:solidFill>
                  <a:srgbClr val="E0D6DE"/>
                </a:solidFill>
                <a:latin typeface="p22-mackinac-pro" pitchFamily="34" charset="0"/>
                <a:ea typeface="p22-mackinac-pro" pitchFamily="34" charset="-122"/>
                <a:cs typeface="p22-mackinac-pro" pitchFamily="34" charset="-120"/>
              </a:rPr>
              <a:t>Change Management</a:t>
            </a:r>
          </a:p>
        </p:txBody>
      </p:sp>
      <p:sp>
        <p:nvSpPr>
          <p:cNvPr id="11" name="Text 7"/>
          <p:cNvSpPr/>
          <p:nvPr/>
        </p:nvSpPr>
        <p:spPr>
          <a:xfrm>
            <a:off x="2033516" y="4237077"/>
            <a:ext cx="4431280" cy="1176337"/>
          </a:xfrm>
          <a:prstGeom prst="rect">
            <a:avLst/>
          </a:prstGeom>
          <a:noFill/>
          <a:ln/>
        </p:spPr>
        <p:txBody>
          <a:bodyPr wrap="square" rtlCol="0" anchor="t"/>
          <a:lstStyle/>
          <a:p>
            <a:pPr marL="0" indent="0" algn="r">
              <a:lnSpc>
                <a:spcPts val="2317"/>
              </a:lnSpc>
              <a:buNone/>
            </a:pPr>
            <a:r>
              <a:rPr lang="en-US" sz="1600" kern="0" spc="-29" dirty="0">
                <a:solidFill>
                  <a:srgbClr val="E0D6DE"/>
                </a:solidFill>
                <a:ea typeface="Inter" pitchFamily="34" charset="-122"/>
                <a:cs typeface="Inter" pitchFamily="34" charset="-120"/>
              </a:rPr>
              <a:t>It is up to the project manager to communicate the importance and significance of the project to the entire organization, top to bottom, through effective communication and training.</a:t>
            </a:r>
          </a:p>
        </p:txBody>
      </p:sp>
      <p:sp>
        <p:nvSpPr>
          <p:cNvPr id="12" name="Shape 8"/>
          <p:cNvSpPr/>
          <p:nvPr/>
        </p:nvSpPr>
        <p:spPr>
          <a:xfrm>
            <a:off x="7522071" y="5671319"/>
            <a:ext cx="643533" cy="36671"/>
          </a:xfrm>
          <a:prstGeom prst="roundRect">
            <a:avLst>
              <a:gd name="adj" fmla="val 225655"/>
            </a:avLst>
          </a:prstGeom>
          <a:solidFill>
            <a:srgbClr val="47337F"/>
          </a:solidFill>
          <a:ln/>
        </p:spPr>
        <p:txBody>
          <a:bodyPr/>
          <a:lstStyle/>
          <a:p>
            <a:endParaRPr lang="en-US"/>
          </a:p>
        </p:txBody>
      </p:sp>
      <p:sp>
        <p:nvSpPr>
          <p:cNvPr id="13" name="Shape 9"/>
          <p:cNvSpPr/>
          <p:nvPr/>
        </p:nvSpPr>
        <p:spPr>
          <a:xfrm>
            <a:off x="7108329" y="5482843"/>
            <a:ext cx="413742" cy="413742"/>
          </a:xfrm>
          <a:prstGeom prst="roundRect">
            <a:avLst>
              <a:gd name="adj" fmla="val 20000"/>
            </a:avLst>
          </a:prstGeom>
          <a:noFill/>
          <a:ln w="7620">
            <a:solidFill>
              <a:srgbClr val="47337F"/>
            </a:solidFill>
            <a:prstDash val="solid"/>
          </a:ln>
        </p:spPr>
        <p:txBody>
          <a:bodyPr/>
          <a:lstStyle/>
          <a:p>
            <a:endParaRPr lang="en-US"/>
          </a:p>
        </p:txBody>
      </p:sp>
      <p:sp>
        <p:nvSpPr>
          <p:cNvPr id="14" name="Text 10"/>
          <p:cNvSpPr/>
          <p:nvPr/>
        </p:nvSpPr>
        <p:spPr>
          <a:xfrm>
            <a:off x="7239060" y="5517252"/>
            <a:ext cx="152281" cy="344805"/>
          </a:xfrm>
          <a:prstGeom prst="rect">
            <a:avLst/>
          </a:prstGeom>
          <a:noFill/>
          <a:ln/>
        </p:spPr>
        <p:txBody>
          <a:bodyPr wrap="none" rtlCol="0" anchor="t"/>
          <a:lstStyle/>
          <a:p>
            <a:pPr marL="0" indent="0" algn="ctr">
              <a:lnSpc>
                <a:spcPts val="2715"/>
              </a:lnSpc>
              <a:buNone/>
            </a:pPr>
            <a:r>
              <a:rPr lang="en-US" sz="2172" b="1" kern="0" spc="-65" dirty="0">
                <a:solidFill>
                  <a:srgbClr val="E0D6DE"/>
                </a:solidFill>
                <a:latin typeface="p22-mackinac-pro" pitchFamily="34" charset="0"/>
                <a:ea typeface="p22-mackinac-pro" pitchFamily="34" charset="-122"/>
              </a:rPr>
              <a:t>5</a:t>
            </a:r>
            <a:endParaRPr lang="en-US" sz="2172" dirty="0"/>
          </a:p>
        </p:txBody>
      </p:sp>
      <p:sp>
        <p:nvSpPr>
          <p:cNvPr id="15" name="Text 11"/>
          <p:cNvSpPr/>
          <p:nvPr/>
        </p:nvSpPr>
        <p:spPr>
          <a:xfrm>
            <a:off x="8326517" y="5523086"/>
            <a:ext cx="2298502" cy="287298"/>
          </a:xfrm>
          <a:prstGeom prst="rect">
            <a:avLst/>
          </a:prstGeom>
          <a:noFill/>
          <a:ln/>
        </p:spPr>
        <p:txBody>
          <a:bodyPr wrap="none" rtlCol="0" anchor="t"/>
          <a:lstStyle/>
          <a:p>
            <a:pPr marL="0" indent="0" algn="l">
              <a:lnSpc>
                <a:spcPts val="2262"/>
              </a:lnSpc>
              <a:buNone/>
            </a:pPr>
            <a:r>
              <a:rPr lang="en-US" sz="1810" b="1" kern="0" spc="-54" dirty="0">
                <a:solidFill>
                  <a:srgbClr val="E0D6DE"/>
                </a:solidFill>
                <a:latin typeface="p22-mackinac-pro" pitchFamily="34" charset="0"/>
                <a:ea typeface="p22-mackinac-pro" pitchFamily="34" charset="-122"/>
                <a:cs typeface="p22-mackinac-pro" pitchFamily="34" charset="-120"/>
              </a:rPr>
              <a:t>Implementation Team and Executive Team</a:t>
            </a:r>
          </a:p>
        </p:txBody>
      </p:sp>
      <p:sp>
        <p:nvSpPr>
          <p:cNvPr id="16" name="Text 12"/>
          <p:cNvSpPr/>
          <p:nvPr/>
        </p:nvSpPr>
        <p:spPr>
          <a:xfrm>
            <a:off x="8326516" y="5920636"/>
            <a:ext cx="5824381" cy="1176337"/>
          </a:xfrm>
          <a:prstGeom prst="rect">
            <a:avLst/>
          </a:prstGeom>
          <a:noFill/>
          <a:ln/>
        </p:spPr>
        <p:txBody>
          <a:bodyPr wrap="square" rtlCol="0" anchor="t"/>
          <a:lstStyle/>
          <a:p>
            <a:pPr marL="0" indent="0" algn="l">
              <a:lnSpc>
                <a:spcPts val="2317"/>
              </a:lnSpc>
              <a:buNone/>
            </a:pPr>
            <a:r>
              <a:rPr lang="en-US" sz="1600" kern="0" spc="-29" dirty="0">
                <a:solidFill>
                  <a:srgbClr val="E0D6DE"/>
                </a:solidFill>
                <a:ea typeface="Inter" pitchFamily="34" charset="-122"/>
                <a:cs typeface="Inter" pitchFamily="34" charset="-120"/>
              </a:rPr>
              <a:t>The program manager and project manager are critical to a successful ERP implementation. There are three options in choosing an implementation team: the internal IT organization, consulting organizations, and the package software vendors. Executive management support and commitment throughout the project is essential.</a:t>
            </a:r>
          </a:p>
        </p:txBody>
      </p:sp>
    </p:spTree>
    <p:extLst>
      <p:ext uri="{BB962C8B-B14F-4D97-AF65-F5344CB8AC3E}">
        <p14:creationId xmlns:p14="http://schemas.microsoft.com/office/powerpoint/2010/main" val="511257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US"/>
          </a:p>
        </p:txBody>
      </p:sp>
      <p:sp>
        <p:nvSpPr>
          <p:cNvPr id="4" name="Text 1"/>
          <p:cNvSpPr/>
          <p:nvPr/>
        </p:nvSpPr>
        <p:spPr>
          <a:xfrm>
            <a:off x="2037993" y="678299"/>
            <a:ext cx="9855398" cy="694373"/>
          </a:xfrm>
          <a:prstGeom prst="rect">
            <a:avLst/>
          </a:prstGeom>
          <a:noFill/>
          <a:ln/>
        </p:spPr>
        <p:txBody>
          <a:bodyPr wrap="none" rtlCol="0" anchor="t"/>
          <a:lstStyle/>
          <a:p>
            <a:pPr marL="0" indent="0">
              <a:lnSpc>
                <a:spcPts val="5468"/>
              </a:lnSpc>
              <a:buNone/>
            </a:pPr>
            <a:r>
              <a:rPr lang="en-US" sz="4374" b="1" kern="0" spc="-131" dirty="0">
                <a:solidFill>
                  <a:srgbClr val="A680FF"/>
                </a:solidFill>
                <a:latin typeface="p22-mackinac-pro" pitchFamily="34" charset="0"/>
                <a:ea typeface="p22-mackinac-pro" pitchFamily="34" charset="-122"/>
                <a:cs typeface="p22-mackinac-pro" pitchFamily="34" charset="-120"/>
              </a:rPr>
              <a:t>Managing Scope Creep</a:t>
            </a:r>
            <a:endParaRPr lang="en-US" sz="4374" dirty="0"/>
          </a:p>
        </p:txBody>
      </p:sp>
      <p:sp>
        <p:nvSpPr>
          <p:cNvPr id="21" name="TextBox 20">
            <a:extLst>
              <a:ext uri="{FF2B5EF4-FFF2-40B4-BE49-F238E27FC236}">
                <a16:creationId xmlns:a16="http://schemas.microsoft.com/office/drawing/2014/main" id="{68F6655B-FE46-AEF0-3F1E-6A424560E4F4}"/>
              </a:ext>
            </a:extLst>
          </p:cNvPr>
          <p:cNvSpPr txBox="1"/>
          <p:nvPr/>
        </p:nvSpPr>
        <p:spPr>
          <a:xfrm>
            <a:off x="2037993" y="2600540"/>
            <a:ext cx="10163106" cy="3776418"/>
          </a:xfrm>
          <a:prstGeom prst="rect">
            <a:avLst/>
          </a:prstGeom>
          <a:noFill/>
        </p:spPr>
        <p:txBody>
          <a:bodyPr wrap="square">
            <a:spAutoFit/>
          </a:bodyPr>
          <a:lstStyle/>
          <a:p>
            <a:pPr marL="285750" indent="-285750" eaLnBrk="1" hangingPunct="1">
              <a:lnSpc>
                <a:spcPct val="90000"/>
              </a:lnSpc>
              <a:spcAft>
                <a:spcPts val="1800"/>
              </a:spcAft>
              <a:buFont typeface="Arial" panose="020B0604020202020204" pitchFamily="34" charset="0"/>
              <a:buChar char="•"/>
            </a:pPr>
            <a:r>
              <a:rPr lang="en-US" altLang="en-US" sz="2400" dirty="0">
                <a:solidFill>
                  <a:schemeClr val="bg1"/>
                </a:solidFill>
              </a:rPr>
              <a:t>A well thought out process to manage changes to scope is critical to a project’s success.</a:t>
            </a:r>
          </a:p>
          <a:p>
            <a:pPr marL="285750" indent="-285750" eaLnBrk="1" hangingPunct="1">
              <a:lnSpc>
                <a:spcPct val="90000"/>
              </a:lnSpc>
              <a:spcAft>
                <a:spcPts val="1800"/>
              </a:spcAft>
              <a:buFont typeface="Arial" panose="020B0604020202020204" pitchFamily="34" charset="0"/>
              <a:buChar char="•"/>
            </a:pPr>
            <a:r>
              <a:rPr lang="en-US" altLang="en-US" sz="2400" dirty="0">
                <a:solidFill>
                  <a:schemeClr val="bg1"/>
                </a:solidFill>
              </a:rPr>
              <a:t>If a key element of the functionality does not work well during this process, there may be a need to make changes to the original scope.</a:t>
            </a:r>
          </a:p>
          <a:p>
            <a:pPr marL="285750" indent="-285750" eaLnBrk="1" hangingPunct="1">
              <a:lnSpc>
                <a:spcPct val="90000"/>
              </a:lnSpc>
              <a:spcAft>
                <a:spcPts val="1800"/>
              </a:spcAft>
              <a:buFont typeface="Arial" panose="020B0604020202020204" pitchFamily="34" charset="0"/>
              <a:buChar char="•"/>
            </a:pPr>
            <a:r>
              <a:rPr lang="en-US" altLang="en-US" sz="2400" dirty="0">
                <a:solidFill>
                  <a:schemeClr val="bg1"/>
                </a:solidFill>
              </a:rPr>
              <a:t>When changes are made in the scope of the project, the options, costs, and timeframe must be documented for the project to evaluate and decide a direction.</a:t>
            </a:r>
          </a:p>
          <a:p>
            <a:pPr marL="285750" indent="-285750" eaLnBrk="1" hangingPunct="1">
              <a:lnSpc>
                <a:spcPct val="90000"/>
              </a:lnSpc>
              <a:spcAft>
                <a:spcPts val="1800"/>
              </a:spcAft>
              <a:buFont typeface="Arial" panose="020B0604020202020204" pitchFamily="34" charset="0"/>
              <a:buChar char="•"/>
            </a:pPr>
            <a:r>
              <a:rPr lang="en-US" altLang="en-US" sz="2400" i="1" dirty="0">
                <a:solidFill>
                  <a:schemeClr val="bg1"/>
                </a:solidFill>
              </a:rPr>
              <a:t>White Paper—</a:t>
            </a:r>
            <a:r>
              <a:rPr lang="en-US" altLang="en-US" sz="2400" dirty="0">
                <a:solidFill>
                  <a:schemeClr val="bg1"/>
                </a:solidFill>
              </a:rPr>
              <a:t>Consists of a description of the issue or new functionality, including the options available with advantages and disadvantages.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180</TotalTime>
  <Words>1164</Words>
  <Application>Microsoft Office PowerPoint</Application>
  <PresentationFormat>Custom</PresentationFormat>
  <Paragraphs>93</Paragraphs>
  <Slides>11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ＭＳ Ｐゴシック</vt:lpstr>
      <vt:lpstr>Arial</vt:lpstr>
      <vt:lpstr>Arimo</vt:lpstr>
      <vt:lpstr>Inter</vt:lpstr>
      <vt:lpstr>p22-mackinac-pro</vt:lpstr>
      <vt:lpstr>Söhne</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Hasan Alhwietat</cp:lastModifiedBy>
  <cp:revision>28</cp:revision>
  <dcterms:created xsi:type="dcterms:W3CDTF">2024-04-23T15:18:26Z</dcterms:created>
  <dcterms:modified xsi:type="dcterms:W3CDTF">2024-05-12T08:24:21Z</dcterms:modified>
</cp:coreProperties>
</file>